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vnd.openxmlformats-officedocument.extended-properties+xml"/>
  <Override PartName="/ppt/handoutMasters/handoutMaster1.xml" ContentType="application/vnd.openxmlformats-officedocument.presentationml.handoutMaster+xml"/>
  <Default Extension="png" ContentType="image/png"/>
  <Override PartName="/ppt/notesSlides/notesSlide4.xml" ContentType="application/vnd.openxmlformats-officedocument.presentationml.notesSlide+xml"/>
  <Override PartName="/ppt/slideMasters/slideMaster1.xml" ContentType="application/vnd.openxmlformats-officedocument.presentationml.slideMaster+xml"/>
  <Override PartName="/ppt/theme/theme3.xml" ContentType="application/vnd.openxmlformats-officedocument.theme+xml"/>
  <Override PartName="/ppt/theme/theme1.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docProps/custom.xml" ContentType="application/vnd.openxmlformats-officedocument.custom-properties+xml"/>
  <Override PartName="/ppt/tableStyles.xml" ContentType="application/vnd.openxmlformats-officedocument.presentationml.tableStyles+xml"/>
  <Override PartName="/ppt/theme/theme2.xml" ContentType="application/vnd.openxmlformats-officedocument.theme+xml"/>
  <Override PartName="/docProps/core.xml" ContentType="application/vnd.openxmlformats-package.core-properties+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s/slide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viewProps.xml" ContentType="application/vnd.openxmlformats-officedocument.presentationml.viewProps+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3.xml" ContentType="application/vnd.openxmlformats-officedocument.presentationml.slideLayout+xml"/>
  <Override PartName="/ppt/slides/slide5.xml" ContentType="application/vnd.openxmlformats-officedocument.presentationml.slide+xml"/>
  <Override PartName="/ppt/notesSlides/notesSlide3.xml" ContentType="application/vnd.openxmlformats-officedocument.presentationml.notesSlide+xml"/>
  <Override PartName="/ppt/slides/slide2.xml" ContentType="application/vnd.openxmlformats-officedocument.presentationml.slide+xml"/>
  <Override PartName="/ppt/slideLayouts/slideLayout2.xml" ContentType="application/vnd.openxmlformats-officedocument.presentationml.slideLayout+xml"/>
</Types>
</file>

<file path=_rels/.rels><?xml version="1.0" encoding="UTF-8"?><Relationships xmlns="http://schemas.openxmlformats.org/package/2006/relationships"><Relationship Target="/docProps/custom.xml" Id="R771BDD19" Type="http://schemas.openxmlformats.org/officeDocument/2006/relationships/custom-properties" /><Relationship Target="ppt/presentation.xml" Id="rId1" Type="http://schemas.openxmlformats.org/officeDocument/2006/relationships/officeDocument" /><Relationship Target="docProps/core.xml" Id="rId3" Type="http://schemas.openxmlformats.org/package/2006/relationships/metadata/core-properties" /><Relationship Target="docProps/thumbnail.jpeg" Id="rId2" Type="http://schemas.openxmlformats.org/package/2006/relationships/metadata/thumbnail" /><Relationship Target="docProps/app.xml" Id="rId4" Type="http://schemas.openxmlformats.org/officeDocument/2006/relationships/extended-properties"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7"/>
  </p:notesMasterIdLst>
  <p:handoutMasterIdLst>
    <p:handoutMasterId r:id="rId8"/>
  </p:handoutMasterIdLst>
  <p:sldIdLst>
    <p:sldId id="278" r:id="rId2"/>
    <p:sldId id="256" r:id="rId3"/>
    <p:sldId id="273" r:id="rId4"/>
    <p:sldId id="272" r:id="rId5"/>
    <p:sldId id="274" r:id="rId6"/>
  </p:sldIdLst>
  <p:sldSz cx="9144000" cy="6858000" type="screen4x3"/>
  <p:notesSz cx="6794500" cy="9931400"/>
  <p:custDataLst>
    <p:tags r:id="rId9"/>
  </p:custData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2C613"/>
    <a:srgbClr val="50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608" y="-468"/>
      </p:cViewPr>
      <p:guideLst>
        <p:guide orient="horz" pos="4201"/>
        <p:guide pos="2880"/>
      </p:guideLst>
    </p:cSldViewPr>
  </p:slideViewPr>
  <p:notesTextViewPr>
    <p:cViewPr>
      <p:scale>
        <a:sx n="100" d="100"/>
        <a:sy n="100" d="100"/>
      </p:scale>
      <p:origin x="0" y="0"/>
    </p:cViewPr>
  </p:notesTextViewPr>
  <p:notesViewPr>
    <p:cSldViewPr>
      <p:cViewPr varScale="1">
        <p:scale>
          <a:sx n="70" d="100"/>
          <a:sy n="70" d="100"/>
        </p:scale>
        <p:origin x="-2940" y="-102"/>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455DF13A-FBD2-4E3A-8830-45B92255D58C}" type="datetimeFigureOut">
              <a:rPr lang="de-AT" smtClean="0"/>
              <a:t>12.03.2013</a:t>
            </a:fld>
            <a:endParaRPr lang="de-AT"/>
          </a:p>
        </p:txBody>
      </p:sp>
      <p:sp>
        <p:nvSpPr>
          <p:cNvPr id="4" name="Fußzeilenplatzhalter 3"/>
          <p:cNvSpPr>
            <a:spLocks noGrp="1"/>
          </p:cNvSpPr>
          <p:nvPr>
            <p:ph type="ftr" sz="quarter" idx="2"/>
          </p:nvPr>
        </p:nvSpPr>
        <p:spPr>
          <a:xfrm>
            <a:off x="0" y="9432925"/>
            <a:ext cx="2944813" cy="496888"/>
          </a:xfrm>
          <a:prstGeom prst="rect">
            <a:avLst/>
          </a:prstGeom>
        </p:spPr>
        <p:txBody>
          <a:bodyPr vert="horz" lIns="91440" tIns="45720" rIns="91440" bIns="45720" rtlCol="0" anchor="b"/>
          <a:lstStyle>
            <a:lvl1pPr algn="l">
              <a:defRPr sz="1200"/>
            </a:lvl1pPr>
          </a:lstStyle>
          <a:p>
            <a:endParaRPr lang="de-AT"/>
          </a:p>
        </p:txBody>
      </p:sp>
      <p:sp>
        <p:nvSpPr>
          <p:cNvPr id="5" name="Foliennummernplatzhalter 4"/>
          <p:cNvSpPr>
            <a:spLocks noGrp="1"/>
          </p:cNvSpPr>
          <p:nvPr>
            <p:ph type="sldNum" sz="quarter" idx="3"/>
          </p:nvPr>
        </p:nvSpPr>
        <p:spPr>
          <a:xfrm>
            <a:off x="3848100" y="9432925"/>
            <a:ext cx="2944813" cy="496888"/>
          </a:xfrm>
          <a:prstGeom prst="rect">
            <a:avLst/>
          </a:prstGeom>
        </p:spPr>
        <p:txBody>
          <a:bodyPr vert="horz" lIns="91440" tIns="45720" rIns="91440" bIns="45720" rtlCol="0" anchor="b"/>
          <a:lstStyle>
            <a:lvl1pPr algn="r">
              <a:defRPr sz="1200"/>
            </a:lvl1pPr>
          </a:lstStyle>
          <a:p>
            <a:fld id="{F093C4B0-2BC1-4F9D-806A-DC9B155C7593}" type="slidenum">
              <a:rPr lang="de-AT" smtClean="0"/>
              <a:t>‹Nr.›</a:t>
            </a:fld>
            <a:endParaRPr lang="de-AT"/>
          </a:p>
        </p:txBody>
      </p:sp>
    </p:spTree>
    <p:extLst>
      <p:ext uri="{BB962C8B-B14F-4D97-AF65-F5344CB8AC3E}">
        <p14:creationId xmlns:p14="http://schemas.microsoft.com/office/powerpoint/2010/main" val="203128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C19C4A75-D157-474A-9822-9282E15210CD}" type="datetimeFigureOut">
              <a:rPr lang="de-DE" smtClean="0"/>
              <a:t>12.03.2013</a:t>
            </a:fld>
            <a:endParaRPr lang="de-DE"/>
          </a:p>
        </p:txBody>
      </p:sp>
      <p:sp>
        <p:nvSpPr>
          <p:cNvPr id="4" name="Folienbildplatzhalt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450" y="4717415"/>
            <a:ext cx="5435600" cy="4469130"/>
          </a:xfrm>
          <a:prstGeom prst="rect">
            <a:avLst/>
          </a:prstGeom>
        </p:spPr>
        <p:txBody>
          <a:bodyPr vert="horz" lIns="91440" tIns="45720" rIns="91440" bIns="45720" rtlCol="0"/>
          <a:lstStyle/>
          <a:p>
            <a:pPr lvl="0"/>
            <a:r>
              <a:rPr lang="de-AT" smtClean="0"/>
              <a:t>Mastertextformat bearbeiten</a:t>
            </a:r>
          </a:p>
          <a:p>
            <a:pPr lvl="1"/>
            <a:r>
              <a:rPr lang="de-AT" smtClean="0"/>
              <a:t>Zweite Ebene</a:t>
            </a:r>
          </a:p>
          <a:p>
            <a:pPr lvl="2"/>
            <a:r>
              <a:rPr lang="de-AT" smtClean="0"/>
              <a:t>Dritte Ebene</a:t>
            </a:r>
          </a:p>
          <a:p>
            <a:pPr lvl="3"/>
            <a:r>
              <a:rPr lang="de-AT" smtClean="0"/>
              <a:t>Vierte Ebene</a:t>
            </a:r>
          </a:p>
          <a:p>
            <a:pPr lvl="4"/>
            <a:r>
              <a:rPr lang="de-AT" smtClean="0"/>
              <a:t>Fünfte Ebene</a:t>
            </a:r>
            <a:endParaRPr lang="de-DE"/>
          </a:p>
        </p:txBody>
      </p:sp>
      <p:sp>
        <p:nvSpPr>
          <p:cNvPr id="6" name="Fußzeilenplatzhalt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5836C973-05AB-6447-80D8-4A41D76E7378}" type="slidenum">
              <a:rPr lang="de-DE" smtClean="0"/>
              <a:t>‹Nr.›</a:t>
            </a:fld>
            <a:endParaRPr lang="de-DE"/>
          </a:p>
        </p:txBody>
      </p:sp>
    </p:spTree>
    <p:extLst>
      <p:ext uri="{BB962C8B-B14F-4D97-AF65-F5344CB8AC3E}">
        <p14:creationId xmlns:p14="http://schemas.microsoft.com/office/powerpoint/2010/main" val="17061002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36C973-05AB-6447-80D8-4A41D76E7378}" type="slidenum">
              <a:rPr lang="de-DE" smtClean="0"/>
              <a:t>2</a:t>
            </a:fld>
            <a:endParaRPr lang="de-DE"/>
          </a:p>
        </p:txBody>
      </p:sp>
    </p:spTree>
    <p:extLst>
      <p:ext uri="{BB962C8B-B14F-4D97-AF65-F5344CB8AC3E}">
        <p14:creationId xmlns:p14="http://schemas.microsoft.com/office/powerpoint/2010/main" val="3101862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3</a:t>
            </a:fld>
            <a:endParaRPr lang="de-DE"/>
          </a:p>
        </p:txBody>
      </p:sp>
    </p:spTree>
    <p:extLst>
      <p:ext uri="{BB962C8B-B14F-4D97-AF65-F5344CB8AC3E}">
        <p14:creationId xmlns:p14="http://schemas.microsoft.com/office/powerpoint/2010/main" val="2036628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4</a:t>
            </a:fld>
            <a:endParaRPr lang="de-DE"/>
          </a:p>
        </p:txBody>
      </p:sp>
    </p:spTree>
    <p:extLst>
      <p:ext uri="{BB962C8B-B14F-4D97-AF65-F5344CB8AC3E}">
        <p14:creationId xmlns:p14="http://schemas.microsoft.com/office/powerpoint/2010/main" val="489801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fld id="{5836C973-05AB-6447-80D8-4A41D76E7378}" type="slidenum">
              <a:rPr lang="de-DE" smtClean="0"/>
              <a:t>5</a:t>
            </a:fld>
            <a:endParaRPr lang="de-DE"/>
          </a:p>
        </p:txBody>
      </p:sp>
    </p:spTree>
    <p:extLst>
      <p:ext uri="{BB962C8B-B14F-4D97-AF65-F5344CB8AC3E}">
        <p14:creationId xmlns:p14="http://schemas.microsoft.com/office/powerpoint/2010/main" val="22919417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p:spTree>
      <p:nvGrpSpPr>
        <p:cNvPr id="1" name=""/>
        <p:cNvGrpSpPr/>
        <p:nvPr/>
      </p:nvGrpSpPr>
      <p:grpSpPr>
        <a:xfrm>
          <a:off x="0" y="0"/>
          <a:ext cx="0" cy="0"/>
          <a:chOff x="0" y="0"/>
          <a:chExt cx="0" cy="0"/>
        </a:xfrm>
      </p:grpSpPr>
      <p:sp>
        <p:nvSpPr>
          <p:cNvPr id="8" name="Rechteck 7"/>
          <p:cNvSpPr/>
          <p:nvPr userDrawn="1"/>
        </p:nvSpPr>
        <p:spPr>
          <a:xfrm>
            <a:off x="395536" y="6165304"/>
            <a:ext cx="8424936" cy="5760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4" name="Rechteck 3"/>
          <p:cNvSpPr/>
          <p:nvPr userDrawn="1"/>
        </p:nvSpPr>
        <p:spPr>
          <a:xfrm>
            <a:off x="395536" y="1412776"/>
            <a:ext cx="8424936" cy="2160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
        <p:nvSpPr>
          <p:cNvPr id="2" name="Titel 1"/>
          <p:cNvSpPr>
            <a:spLocks noGrp="1"/>
          </p:cNvSpPr>
          <p:nvPr>
            <p:ph type="ctrTitle"/>
          </p:nvPr>
        </p:nvSpPr>
        <p:spPr>
          <a:xfrm>
            <a:off x="829816" y="980728"/>
            <a:ext cx="5470376" cy="792088"/>
          </a:xfrm>
        </p:spPr>
        <p:txBody>
          <a:bodyPr anchor="t" anchorCtr="0">
            <a:noAutofit/>
          </a:bodyPr>
          <a:lstStyle>
            <a:lvl1pPr algn="l">
              <a:defRPr sz="4600"/>
            </a:lvl1pPr>
          </a:lstStyle>
          <a:p>
            <a:r>
              <a:rPr lang="de-DE" dirty="0" smtClean="0"/>
              <a:t>Titelmasterformat</a:t>
            </a:r>
            <a:endParaRPr lang="de-AT" dirty="0"/>
          </a:p>
        </p:txBody>
      </p:sp>
      <p:pic>
        <p:nvPicPr>
          <p:cNvPr id="2050" name="Picture 2" descr="X:\projekte und webs\MiniWebs - eh. Intranet\Frühblüher\Logo_E_RGB.png"/>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23164" b="10524"/>
          <a:stretch/>
        </p:blipFill>
        <p:spPr bwMode="auto">
          <a:xfrm>
            <a:off x="0" y="5051193"/>
            <a:ext cx="1295393" cy="1806807"/>
          </a:xfrm>
          <a:prstGeom prst="rect">
            <a:avLst/>
          </a:prstGeom>
          <a:noFill/>
          <a:extLst>
            <a:ext uri="{909E8E84-426E-40DD-AFC4-6F175D3DCCD1}">
              <a14:hiddenFill xmlns:a14="http://schemas.microsoft.com/office/drawing/2010/main">
                <a:solidFill>
                  <a:srgbClr val="FFFFFF"/>
                </a:solidFill>
              </a14:hiddenFill>
            </a:ext>
          </a:extLst>
        </p:spPr>
      </p:pic>
      <p:cxnSp>
        <p:nvCxnSpPr>
          <p:cNvPr id="11" name="Gerade Verbindung 10"/>
          <p:cNvCxnSpPr/>
          <p:nvPr userDrawn="1"/>
        </p:nvCxnSpPr>
        <p:spPr>
          <a:xfrm>
            <a:off x="899592" y="1664804"/>
            <a:ext cx="7345568" cy="0"/>
          </a:xfrm>
          <a:prstGeom prst="line">
            <a:avLst/>
          </a:prstGeom>
          <a:ln w="6350" cmpd="sng">
            <a:solidFill>
              <a:srgbClr val="A2C613"/>
            </a:solidFill>
          </a:ln>
          <a:effectLst/>
        </p:spPr>
        <p:style>
          <a:lnRef idx="2">
            <a:schemeClr val="accent1"/>
          </a:lnRef>
          <a:fillRef idx="0">
            <a:schemeClr val="accent1"/>
          </a:fillRef>
          <a:effectRef idx="1">
            <a:schemeClr val="accent1"/>
          </a:effectRef>
          <a:fontRef idx="minor">
            <a:schemeClr val="tx1"/>
          </a:fontRef>
        </p:style>
      </p:cxnSp>
      <p:sp>
        <p:nvSpPr>
          <p:cNvPr id="13" name="Rechteck 12"/>
          <p:cNvSpPr/>
          <p:nvPr userDrawn="1"/>
        </p:nvSpPr>
        <p:spPr>
          <a:xfrm>
            <a:off x="6804248" y="6392361"/>
            <a:ext cx="1512920" cy="276999"/>
          </a:xfrm>
          <a:prstGeom prst="rect">
            <a:avLst/>
          </a:prstGeom>
        </p:spPr>
        <p:txBody>
          <a:bodyPr wrap="square">
            <a:spAutoFit/>
          </a:bodyPr>
          <a:lstStyle/>
          <a:p>
            <a:r>
              <a:rPr kumimoji="0" lang="en-GB" sz="1200" b="1" i="0" u="none" strike="noStrike" cap="none" normalizeH="0" baseline="0" dirty="0" smtClean="0">
                <a:ln>
                  <a:noFill/>
                </a:ln>
                <a:solidFill>
                  <a:srgbClr val="575757"/>
                </a:solidFill>
                <a:effectLst/>
                <a:latin typeface="Arial" pitchFamily="34" charset="0"/>
                <a:ea typeface="Calibri" pitchFamily="34" charset="0"/>
                <a:cs typeface="Arial" pitchFamily="34" charset="0"/>
              </a:rPr>
              <a:t>www.edugroup.at</a:t>
            </a:r>
            <a:endParaRPr lang="de-AT" sz="1400" b="1" dirty="0"/>
          </a:p>
        </p:txBody>
      </p:sp>
      <p:sp>
        <p:nvSpPr>
          <p:cNvPr id="14" name="Inhaltsplatzhalter 2"/>
          <p:cNvSpPr>
            <a:spLocks noGrp="1"/>
          </p:cNvSpPr>
          <p:nvPr>
            <p:ph idx="1" hasCustomPrompt="1"/>
          </p:nvPr>
        </p:nvSpPr>
        <p:spPr>
          <a:xfrm>
            <a:off x="827584" y="1772816"/>
            <a:ext cx="7417576" cy="1512168"/>
          </a:xfrm>
        </p:spPr>
        <p:txBody>
          <a:bodyPr>
            <a:normAutofit/>
          </a:bodyPr>
          <a:lstStyle>
            <a:lvl1pPr marL="0" indent="0" algn="l">
              <a:spcBef>
                <a:spcPts val="0"/>
              </a:spcBef>
              <a:buNone/>
              <a:defRPr sz="1800"/>
            </a:lvl1pPr>
            <a:lvl2pPr marL="180975" indent="0">
              <a:spcBef>
                <a:spcPts val="0"/>
              </a:spcBef>
              <a:defRPr sz="1800"/>
            </a:lvl2pPr>
          </a:lstStyle>
          <a:p>
            <a:pPr lvl="0"/>
            <a:r>
              <a:rPr lang="de-DE" dirty="0" smtClean="0"/>
              <a:t>Textmasterformate durch Klicken bearbeiten</a:t>
            </a: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Inhalt einspaltig">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lIns="0" tIns="0" rIns="0" bIns="0" anchor="b" anchorCtr="0">
            <a:noAutofit/>
          </a:bodyPr>
          <a:lstStyle>
            <a:lvl1pPr>
              <a:defRPr sz="4000"/>
            </a:lvl1pPr>
          </a:lstStyle>
          <a:p>
            <a:r>
              <a:rPr lang="de-DE" dirty="0" smtClean="0"/>
              <a:t>Titelmasterformat durch Klicken bearbeiten</a:t>
            </a:r>
            <a:endParaRPr lang="de-AT" dirty="0"/>
          </a:p>
        </p:txBody>
      </p:sp>
      <p:sp>
        <p:nvSpPr>
          <p:cNvPr id="3" name="Inhaltsplatzhalter 2"/>
          <p:cNvSpPr>
            <a:spLocks noGrp="1"/>
          </p:cNvSpPr>
          <p:nvPr>
            <p:ph idx="1"/>
          </p:nvPr>
        </p:nvSpPr>
        <p:spPr>
          <a:xfrm>
            <a:off x="755576" y="1744217"/>
            <a:ext cx="7704856" cy="4133055"/>
          </a:xfrm>
        </p:spPr>
        <p:txBody>
          <a:bodyPr>
            <a:normAutofit/>
          </a:bodyPr>
          <a:lstStyle>
            <a:lvl1pPr marL="180975" indent="-180975">
              <a:spcBef>
                <a:spcPts val="0"/>
              </a:spcBef>
              <a:defRPr sz="2000"/>
            </a:lvl1pPr>
            <a:lvl2pPr marL="180975" indent="0">
              <a:spcBef>
                <a:spcPts val="0"/>
              </a:spcBef>
              <a:defRPr sz="1800"/>
            </a:lvl2pPr>
          </a:lstStyle>
          <a:p>
            <a:pPr lvl="0"/>
            <a:r>
              <a:rPr lang="de-DE" dirty="0" smtClean="0"/>
              <a:t>Textmasterformate durch Klicken bearbeiten</a:t>
            </a:r>
          </a:p>
          <a:p>
            <a:pPr lvl="1"/>
            <a:r>
              <a:rPr lang="de-DE" dirty="0" smtClean="0"/>
              <a:t>Zweite Ebene</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alt zweispaltig">
    <p:spTree>
      <p:nvGrpSpPr>
        <p:cNvPr id="1" name=""/>
        <p:cNvGrpSpPr/>
        <p:nvPr/>
      </p:nvGrpSpPr>
      <p:grpSpPr>
        <a:xfrm>
          <a:off x="0" y="0"/>
          <a:ext cx="0" cy="0"/>
          <a:chOff x="0" y="0"/>
          <a:chExt cx="0" cy="0"/>
        </a:xfrm>
      </p:grpSpPr>
      <p:sp>
        <p:nvSpPr>
          <p:cNvPr id="2" name="Titel 1"/>
          <p:cNvSpPr>
            <a:spLocks noGrp="1"/>
          </p:cNvSpPr>
          <p:nvPr>
            <p:ph type="title"/>
          </p:nvPr>
        </p:nvSpPr>
        <p:spPr>
          <a:xfrm>
            <a:off x="755576" y="274638"/>
            <a:ext cx="7704856" cy="1143000"/>
          </a:xfrm>
        </p:spPr>
        <p:txBody>
          <a:bodyPr lIns="0" tIns="0" rIns="0" bIns="0" anchor="b" anchorCtr="0"/>
          <a:lstStyle/>
          <a:p>
            <a:r>
              <a:rPr lang="de-DE" dirty="0" smtClean="0"/>
              <a:t>Titelmasterformat durch Klicken bearbeiten</a:t>
            </a:r>
            <a:endParaRPr lang="de-AT" dirty="0"/>
          </a:p>
        </p:txBody>
      </p:sp>
      <p:sp>
        <p:nvSpPr>
          <p:cNvPr id="3" name="Inhaltsplatzhalter 2"/>
          <p:cNvSpPr>
            <a:spLocks noGrp="1"/>
          </p:cNvSpPr>
          <p:nvPr>
            <p:ph sz="half" idx="1"/>
          </p:nvPr>
        </p:nvSpPr>
        <p:spPr>
          <a:xfrm>
            <a:off x="755576" y="1744216"/>
            <a:ext cx="3740224" cy="4133056"/>
          </a:xfrm>
        </p:spPr>
        <p:txBody>
          <a:bodyPr>
            <a:normAutofit/>
          </a:bodyPr>
          <a:lstStyle>
            <a:lvl1pPr marL="180975" indent="-180975">
              <a:spcBef>
                <a:spcPts val="0"/>
              </a:spcBef>
              <a:defRPr sz="1800"/>
            </a:lvl1pPr>
            <a:lvl2pPr marL="180975" indent="0">
              <a:spcBef>
                <a:spcPts val="0"/>
              </a:spcBef>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p:txBody>
      </p:sp>
      <p:sp>
        <p:nvSpPr>
          <p:cNvPr id="4" name="Inhaltsplatzhalter 3"/>
          <p:cNvSpPr>
            <a:spLocks noGrp="1"/>
          </p:cNvSpPr>
          <p:nvPr>
            <p:ph sz="half" idx="2"/>
          </p:nvPr>
        </p:nvSpPr>
        <p:spPr>
          <a:xfrm>
            <a:off x="4720208" y="1744216"/>
            <a:ext cx="3740224" cy="4133056"/>
          </a:xfrm>
        </p:spPr>
        <p:txBody>
          <a:bodyPr>
            <a:normAutofit/>
          </a:bodyPr>
          <a:lstStyle>
            <a:lvl1pPr marL="180975" indent="-180975" algn="l" defTabSz="914400" rtl="0" eaLnBrk="1" latinLnBrk="0" hangingPunct="1">
              <a:spcBef>
                <a:spcPts val="0"/>
              </a:spcBef>
              <a:defRPr lang="de-DE" sz="1800" b="1" kern="1200" dirty="0" smtClean="0">
                <a:solidFill>
                  <a:srgbClr val="505050"/>
                </a:solidFill>
                <a:latin typeface="Arial" pitchFamily="34" charset="0"/>
                <a:ea typeface="+mn-ea"/>
                <a:cs typeface="Arial" pitchFamily="34" charset="0"/>
              </a:defRPr>
            </a:lvl1pPr>
            <a:lvl2pPr marL="180975" indent="0" algn="l" defTabSz="914400" rtl="0" eaLnBrk="1" latinLnBrk="0" hangingPunct="1">
              <a:spcBef>
                <a:spcPts val="0"/>
              </a:spcBef>
              <a:defRPr lang="de-DE" sz="1800" b="0" kern="1200" dirty="0" smtClean="0">
                <a:solidFill>
                  <a:srgbClr val="505050"/>
                </a:solidFill>
                <a:latin typeface="Arial" pitchFamily="34" charset="0"/>
                <a:ea typeface="+mn-ea"/>
                <a:cs typeface="Arial" pitchFamily="34" charset="0"/>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dirty="0" smtClean="0"/>
              <a:t>Textmasterformate durch Klicken bearbeiten</a:t>
            </a:r>
          </a:p>
          <a:p>
            <a:pPr lvl="1"/>
            <a:r>
              <a:rPr lang="de-DE" dirty="0" smtClean="0"/>
              <a:t>Zweite Ebene</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Titelmasterformat durch Klicken bearbeiten</a:t>
            </a:r>
            <a:endParaRPr lang="de-AT"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dirty="0" smtClean="0"/>
              <a:t>Textmasterformate durch Klicken bearbeiten</a:t>
            </a:r>
          </a:p>
          <a:p>
            <a:pPr lvl="1"/>
            <a:r>
              <a:rPr lang="de-DE" dirty="0" smtClean="0"/>
              <a:t>Zweite Ebene</a:t>
            </a:r>
          </a:p>
        </p:txBody>
      </p:sp>
      <p:cxnSp>
        <p:nvCxnSpPr>
          <p:cNvPr id="8" name="Gerade Verbindung 7"/>
          <p:cNvCxnSpPr/>
          <p:nvPr userDrawn="1"/>
        </p:nvCxnSpPr>
        <p:spPr>
          <a:xfrm flipH="1">
            <a:off x="755576" y="1484784"/>
            <a:ext cx="7812868" cy="0"/>
          </a:xfrm>
          <a:prstGeom prst="line">
            <a:avLst/>
          </a:prstGeom>
          <a:ln>
            <a:solidFill>
              <a:srgbClr val="A2C613"/>
            </a:solidFill>
          </a:ln>
        </p:spPr>
        <p:style>
          <a:lnRef idx="1">
            <a:schemeClr val="accent1"/>
          </a:lnRef>
          <a:fillRef idx="0">
            <a:schemeClr val="accent1"/>
          </a:fillRef>
          <a:effectRef idx="0">
            <a:schemeClr val="accent1"/>
          </a:effectRef>
          <a:fontRef idx="minor">
            <a:schemeClr val="tx1"/>
          </a:fontRef>
        </p:style>
      </p:cxnSp>
      <p:sp>
        <p:nvSpPr>
          <p:cNvPr id="4" name="Rectangle 2"/>
          <p:cNvSpPr>
            <a:spLocks noChangeArrowheads="1"/>
          </p:cNvSpPr>
          <p:nvPr userDrawn="1"/>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AT"/>
          </a:p>
        </p:txBody>
      </p:sp>
      <p:grpSp>
        <p:nvGrpSpPr>
          <p:cNvPr id="7" name="Gruppieren 6"/>
          <p:cNvGrpSpPr/>
          <p:nvPr userDrawn="1"/>
        </p:nvGrpSpPr>
        <p:grpSpPr>
          <a:xfrm>
            <a:off x="467544" y="6243976"/>
            <a:ext cx="8209664" cy="497392"/>
            <a:chOff x="467544" y="6243976"/>
            <a:chExt cx="8209664" cy="497392"/>
          </a:xfrm>
        </p:grpSpPr>
        <p:pic>
          <p:nvPicPr>
            <p:cNvPr id="6" name="Grafik 5"/>
            <p:cNvPicPr/>
            <p:nvPr userDrawn="1"/>
          </p:nvPicPr>
          <p:blipFill>
            <a:blip r:embed="rId5" cstate="print">
              <a:extLst>
                <a:ext uri="{28A0092B-C50C-407E-A947-70E740481C1C}">
                  <a14:useLocalDpi xmlns:a14="http://schemas.microsoft.com/office/drawing/2010/main" val="0"/>
                </a:ext>
              </a:extLst>
            </a:blip>
            <a:stretch>
              <a:fillRect/>
            </a:stretch>
          </p:blipFill>
          <p:spPr>
            <a:xfrm>
              <a:off x="467544" y="6289629"/>
              <a:ext cx="376449" cy="451739"/>
            </a:xfrm>
            <a:prstGeom prst="rect">
              <a:avLst/>
            </a:prstGeom>
          </p:spPr>
        </p:pic>
        <p:sp>
          <p:nvSpPr>
            <p:cNvPr id="5" name="Rectangle 3"/>
            <p:cNvSpPr>
              <a:spLocks noChangeArrowheads="1"/>
            </p:cNvSpPr>
            <p:nvPr userDrawn="1"/>
          </p:nvSpPr>
          <p:spPr bwMode="auto">
            <a:xfrm>
              <a:off x="827584" y="6431662"/>
              <a:ext cx="3910045"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900" b="0" i="0" u="none" strike="noStrike" cap="none" normalizeH="0" baseline="0" dirty="0" smtClean="0">
                  <a:ln>
                    <a:noFill/>
                  </a:ln>
                  <a:solidFill>
                    <a:srgbClr val="575757"/>
                  </a:solidFill>
                  <a:effectLst/>
                  <a:latin typeface="Arial" pitchFamily="34" charset="0"/>
                  <a:ea typeface="Calibri" pitchFamily="34" charset="0"/>
                  <a:cs typeface="Arial" pitchFamily="34" charset="0"/>
                </a:rPr>
                <a:t>© Education Group GmbH | www.edugroup.at/praxis/</a:t>
              </a:r>
              <a:r>
                <a:rPr kumimoji="0" lang="en-GB" sz="900" b="0" i="0" u="none" strike="noStrike" cap="none" normalizeH="0" baseline="0" dirty="0" err="1" smtClean="0">
                  <a:ln>
                    <a:noFill/>
                  </a:ln>
                  <a:solidFill>
                    <a:srgbClr val="575757"/>
                  </a:solidFill>
                  <a:effectLst/>
                  <a:latin typeface="Arial" pitchFamily="34" charset="0"/>
                  <a:ea typeface="Calibri" pitchFamily="34" charset="0"/>
                  <a:cs typeface="Arial" pitchFamily="34" charset="0"/>
                </a:rPr>
                <a:t>Miniweb</a:t>
              </a:r>
              <a:r>
                <a:rPr kumimoji="0" lang="en-GB" sz="900" b="0" i="0" u="none" strike="noStrike" cap="none" normalizeH="0" baseline="0" dirty="0" smtClean="0">
                  <a:ln>
                    <a:noFill/>
                  </a:ln>
                  <a:solidFill>
                    <a:srgbClr val="575757"/>
                  </a:solidFill>
                  <a:effectLst/>
                  <a:latin typeface="Arial" pitchFamily="34" charset="0"/>
                  <a:ea typeface="Calibri" pitchFamily="34" charset="0"/>
                  <a:cs typeface="Arial" pitchFamily="34" charset="0"/>
                </a:rPr>
                <a:t>/</a:t>
              </a:r>
              <a:r>
                <a:rPr kumimoji="0" lang="en-GB" sz="900" b="0" i="0" u="none" strike="noStrike" cap="none" normalizeH="0" baseline="0" dirty="0" err="1" smtClean="0">
                  <a:ln>
                    <a:noFill/>
                  </a:ln>
                  <a:solidFill>
                    <a:srgbClr val="575757"/>
                  </a:solidFill>
                  <a:effectLst/>
                  <a:latin typeface="Arial" pitchFamily="34" charset="0"/>
                  <a:ea typeface="Calibri" pitchFamily="34" charset="0"/>
                  <a:cs typeface="Arial" pitchFamily="34" charset="0"/>
                </a:rPr>
                <a:t>Frühblüher</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hteck 8"/>
            <p:cNvSpPr/>
            <p:nvPr userDrawn="1"/>
          </p:nvSpPr>
          <p:spPr>
            <a:xfrm>
              <a:off x="7524328" y="6243976"/>
              <a:ext cx="1152880" cy="230832"/>
            </a:xfrm>
            <a:prstGeom prst="rect">
              <a:avLst/>
            </a:prstGeom>
          </p:spPr>
          <p:txBody>
            <a:bodyPr wrap="none">
              <a:spAutoFit/>
            </a:bodyPr>
            <a:lstStyle/>
            <a:p>
              <a:r>
                <a:rPr kumimoji="0" lang="en-GB" sz="900" b="1" i="0" u="none" strike="noStrike" cap="none" normalizeH="0" baseline="0" dirty="0" smtClean="0">
                  <a:ln>
                    <a:noFill/>
                  </a:ln>
                  <a:solidFill>
                    <a:srgbClr val="575757"/>
                  </a:solidFill>
                  <a:effectLst/>
                  <a:latin typeface="Arial" pitchFamily="34" charset="0"/>
                  <a:ea typeface="Calibri" pitchFamily="34" charset="0"/>
                  <a:cs typeface="Arial" pitchFamily="34" charset="0"/>
                </a:rPr>
                <a:t>www.edugroup.at</a:t>
              </a:r>
              <a:endParaRPr lang="de-AT" sz="1000" b="1" dirty="0"/>
            </a:p>
          </p:txBody>
        </p:sp>
        <p:cxnSp>
          <p:nvCxnSpPr>
            <p:cNvPr id="11" name="Gerade Verbindung 10"/>
            <p:cNvCxnSpPr/>
            <p:nvPr userDrawn="1"/>
          </p:nvCxnSpPr>
          <p:spPr>
            <a:xfrm flipH="1">
              <a:off x="921205" y="6446076"/>
              <a:ext cx="7719247" cy="0"/>
            </a:xfrm>
            <a:prstGeom prst="line">
              <a:avLst/>
            </a:prstGeom>
            <a:ln>
              <a:solidFill>
                <a:srgbClr val="A2C613"/>
              </a:solidFil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74" r:id="rId1"/>
    <p:sldLayoutId id="2147483671" r:id="rId2"/>
    <p:sldLayoutId id="2147483673" r:id="rId3"/>
  </p:sldLayoutIdLst>
  <p:timing>
    <p:tnLst>
      <p:par>
        <p:cTn id="1" dur="indefinite" restart="never" nodeType="tmRoot"/>
      </p:par>
    </p:tnLst>
  </p:timing>
  <p:txStyles>
    <p:titleStyle>
      <a:lvl1pPr algn="l" defTabSz="914400" rtl="0" eaLnBrk="1" latinLnBrk="0" hangingPunct="1">
        <a:spcBef>
          <a:spcPct val="0"/>
        </a:spcBef>
        <a:buNone/>
        <a:defRPr sz="2700" b="1" kern="1200">
          <a:solidFill>
            <a:srgbClr val="505050"/>
          </a:solidFill>
          <a:latin typeface="Arial" pitchFamily="34" charset="0"/>
          <a:ea typeface="+mj-ea"/>
          <a:cs typeface="Arial" pitchFamily="34" charset="0"/>
        </a:defRPr>
      </a:lvl1pPr>
    </p:titleStyle>
    <p:bodyStyle>
      <a:lvl1pPr marL="360363" indent="-184150" algn="l" defTabSz="914400" rtl="0" eaLnBrk="1" latinLnBrk="0" hangingPunct="1">
        <a:spcBef>
          <a:spcPct val="20000"/>
        </a:spcBef>
        <a:buClr>
          <a:srgbClr val="D2E401"/>
        </a:buClr>
        <a:buFont typeface="Wingdings" pitchFamily="2" charset="2"/>
        <a:buChar char="§"/>
        <a:defRPr sz="1800" b="0" kern="1200">
          <a:solidFill>
            <a:srgbClr val="505050"/>
          </a:solidFill>
          <a:latin typeface="Arial" pitchFamily="34" charset="0"/>
          <a:ea typeface="+mn-ea"/>
          <a:cs typeface="Arial" pitchFamily="34" charset="0"/>
        </a:defRPr>
      </a:lvl1pPr>
      <a:lvl2pPr marL="742950" indent="-382588" algn="l" defTabSz="914400" rtl="0" eaLnBrk="1" latinLnBrk="0" hangingPunct="1">
        <a:spcBef>
          <a:spcPct val="20000"/>
        </a:spcBef>
        <a:buFontTx/>
        <a:buNone/>
        <a:defRPr sz="1800" kern="1200">
          <a:solidFill>
            <a:srgbClr val="505050"/>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400" kern="1200">
          <a:solidFill>
            <a:srgbClr val="505050"/>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rgbClr val="505050"/>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rgbClr val="505050"/>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1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AT" dirty="0"/>
              <a:t>Gelbe Narzisse</a:t>
            </a:r>
          </a:p>
        </p:txBody>
      </p:sp>
      <p:sp>
        <p:nvSpPr>
          <p:cNvPr id="3" name="Inhaltsplatzhalter 2"/>
          <p:cNvSpPr>
            <a:spLocks noGrp="1"/>
          </p:cNvSpPr>
          <p:nvPr>
            <p:ph idx="1"/>
          </p:nvPr>
        </p:nvSpPr>
        <p:spPr/>
        <p:txBody>
          <a:bodyPr/>
          <a:lstStyle/>
          <a:p>
            <a:r>
              <a:rPr lang="de-AT" dirty="0"/>
              <a:t>Die gelbe Narzisse wird auch als Märzenbecher oder Osterglocke bezeichnet. Der wissenschaftliche Name bedeutet "falsche Narzisse". Sie ist eine winterharte Zwiebelpflanze.</a:t>
            </a:r>
          </a:p>
          <a:p>
            <a:endParaRPr lang="de-AT" dirty="0"/>
          </a:p>
        </p:txBody>
      </p:sp>
      <p:grpSp>
        <p:nvGrpSpPr>
          <p:cNvPr id="4" name="Gruppieren 3"/>
          <p:cNvGrpSpPr/>
          <p:nvPr/>
        </p:nvGrpSpPr>
        <p:grpSpPr>
          <a:xfrm>
            <a:off x="3429322" y="4005064"/>
            <a:ext cx="4798800" cy="2340000"/>
            <a:chOff x="3383376" y="3729600"/>
            <a:chExt cx="4798800" cy="2340000"/>
          </a:xfrm>
        </p:grpSpPr>
        <p:pic>
          <p:nvPicPr>
            <p:cNvPr id="5" name="Picture 2" descr="X:\projekte und webs\MiniWebs - eh. Intranet\Frühblüher\Frühblüher_alt\Web\images1\gelbe_narzisse_0904.jpg"/>
            <p:cNvPicPr>
              <a:picLocks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233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X:\projekte und webs\MiniWebs - eh. Intranet\Frühblüher\Frühblüher_alt\Web\images1\gelbe_narzisse_0104.jpg"/>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25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X:\projekte und webs\MiniWebs - eh. Intranet\Frühblüher\Frühblüher_alt\Web\images1\gelbe_narzisse100.jp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83376" y="3729600"/>
              <a:ext cx="1558800" cy="234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993383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396454"/>
            <a:ext cx="7704856" cy="1143000"/>
          </a:xfrm>
        </p:spPr>
        <p:txBody>
          <a:bodyPr/>
          <a:lstStyle/>
          <a:p>
            <a:r>
              <a:rPr lang="de-DE" dirty="0">
                <a:solidFill>
                  <a:srgbClr val="595959"/>
                </a:solidFill>
                <a:ea typeface="MS PGothic" pitchFamily="34" charset="-128"/>
              </a:rPr>
              <a:t>Steckbrief</a:t>
            </a:r>
          </a:p>
        </p:txBody>
      </p:sp>
      <p:sp>
        <p:nvSpPr>
          <p:cNvPr id="4" name="Inhaltsplatzhalter 3"/>
          <p:cNvSpPr>
            <a:spLocks noGrp="1"/>
          </p:cNvSpPr>
          <p:nvPr>
            <p:ph idx="1"/>
          </p:nvPr>
        </p:nvSpPr>
        <p:spPr>
          <a:xfrm>
            <a:off x="755576" y="1744217"/>
            <a:ext cx="7704856" cy="3170099"/>
          </a:xfrm>
          <a:prstGeom prst="rect">
            <a:avLst/>
          </a:prstGeom>
        </p:spPr>
        <p:txBody>
          <a:bodyPr wrap="square">
            <a:spAutoFit/>
          </a:bodyPr>
          <a:lstStyle/>
          <a:p>
            <a:r>
              <a:rPr lang="de-AT" b="1" dirty="0" smtClean="0"/>
              <a:t>Pflanzenfamilie: 	</a:t>
            </a:r>
            <a:r>
              <a:rPr lang="de-AT" b="0" dirty="0" err="1" smtClean="0"/>
              <a:t>Narzissengewächs</a:t>
            </a:r>
            <a:r>
              <a:rPr lang="de-AT" b="0" dirty="0" smtClean="0"/>
              <a:t> </a:t>
            </a:r>
            <a:r>
              <a:rPr lang="de-AT" b="0" dirty="0"/>
              <a:t>(</a:t>
            </a:r>
            <a:r>
              <a:rPr lang="de-AT" b="0" dirty="0" err="1"/>
              <a:t>Amaryllisgewächs</a:t>
            </a:r>
            <a:r>
              <a:rPr lang="de-AT" b="0" dirty="0" smtClean="0"/>
              <a:t>)</a:t>
            </a:r>
            <a:r>
              <a:rPr lang="de-AT" dirty="0" smtClean="0"/>
              <a:t/>
            </a:r>
            <a:br>
              <a:rPr lang="de-AT" dirty="0" smtClean="0"/>
            </a:br>
            <a:endParaRPr lang="de-AT" dirty="0"/>
          </a:p>
          <a:p>
            <a:r>
              <a:rPr lang="de-AT" b="1" dirty="0" smtClean="0"/>
              <a:t>Standort: 		</a:t>
            </a:r>
            <a:r>
              <a:rPr lang="de-AT" b="0" dirty="0"/>
              <a:t>Narzissen findet man fast nur noch in </a:t>
            </a:r>
            <a:r>
              <a:rPr lang="de-AT" b="0" dirty="0" smtClean="0"/>
              <a:t>				Gärten</a:t>
            </a:r>
            <a:r>
              <a:rPr lang="de-AT" b="0" dirty="0"/>
              <a:t>, selten aber auch noch auf </a:t>
            </a:r>
            <a:r>
              <a:rPr lang="de-AT" b="0" dirty="0" smtClean="0"/>
              <a:t>				Bergwiesen </a:t>
            </a:r>
            <a:r>
              <a:rPr lang="de-AT" b="0" dirty="0"/>
              <a:t>und auf Waldlichtungen. </a:t>
            </a:r>
          </a:p>
          <a:p>
            <a:endParaRPr lang="de-AT" dirty="0" smtClean="0"/>
          </a:p>
          <a:p>
            <a:r>
              <a:rPr lang="de-AT" b="1" dirty="0" smtClean="0"/>
              <a:t>Blütezeit: 		</a:t>
            </a:r>
            <a:r>
              <a:rPr lang="de-AT" b="0" dirty="0" smtClean="0"/>
              <a:t>frühes Frühjahr</a:t>
            </a:r>
            <a:r>
              <a:rPr lang="de-AT" dirty="0" smtClean="0"/>
              <a:t/>
            </a:r>
            <a:br>
              <a:rPr lang="de-AT" dirty="0" smtClean="0"/>
            </a:br>
            <a:endParaRPr lang="de-AT" dirty="0"/>
          </a:p>
          <a:p>
            <a:r>
              <a:rPr lang="de-AT" b="1" dirty="0" smtClean="0"/>
              <a:t>Fortpflanzung: 	</a:t>
            </a:r>
            <a:r>
              <a:rPr lang="de-AT" b="0" dirty="0" smtClean="0"/>
              <a:t>Selbstbestäubung</a:t>
            </a:r>
            <a:r>
              <a:rPr lang="de-AT" b="0" dirty="0"/>
              <a:t>, Fremdbestäubung </a:t>
            </a:r>
            <a:r>
              <a:rPr lang="de-AT" b="0" dirty="0" smtClean="0"/>
              <a:t>				oder ungeschlechtliche </a:t>
            </a:r>
            <a:r>
              <a:rPr lang="de-AT" b="0" dirty="0"/>
              <a:t>Vermehrung</a:t>
            </a:r>
          </a:p>
        </p:txBody>
      </p:sp>
      <p:pic>
        <p:nvPicPr>
          <p:cNvPr id="2050" name="Picture 2" descr="X:\projekte und webs\MiniWebs - eh. Intranet\Frühblüher\Frühblüher_alt\Web\images1\gelbe_narzisse02_600.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61570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a:lstStyle/>
          <a:p>
            <a:r>
              <a:rPr lang="de-DE" dirty="0" smtClean="0"/>
              <a:t>Merkmale</a:t>
            </a:r>
            <a:endParaRPr lang="de-AT" dirty="0"/>
          </a:p>
        </p:txBody>
      </p:sp>
      <p:sp>
        <p:nvSpPr>
          <p:cNvPr id="3" name="Inhaltsplatzhalter 2"/>
          <p:cNvSpPr>
            <a:spLocks noGrp="1"/>
          </p:cNvSpPr>
          <p:nvPr>
            <p:ph idx="1"/>
          </p:nvPr>
        </p:nvSpPr>
        <p:spPr>
          <a:xfrm>
            <a:off x="3851919" y="1772816"/>
            <a:ext cx="3456385" cy="4133055"/>
          </a:xfrm>
        </p:spPr>
        <p:txBody>
          <a:bodyPr>
            <a:normAutofit/>
          </a:bodyPr>
          <a:lstStyle/>
          <a:p>
            <a:r>
              <a:rPr lang="de-AT" b="0" dirty="0" smtClean="0"/>
              <a:t>30 - 50 </a:t>
            </a:r>
            <a:r>
              <a:rPr lang="de-AT" b="0" dirty="0"/>
              <a:t>cm </a:t>
            </a:r>
            <a:r>
              <a:rPr lang="de-AT" b="0" dirty="0" smtClean="0"/>
              <a:t>hoch</a:t>
            </a:r>
            <a:br>
              <a:rPr lang="de-AT" b="0" dirty="0" smtClean="0"/>
            </a:br>
            <a:endParaRPr lang="de-AT" b="0" dirty="0"/>
          </a:p>
          <a:p>
            <a:r>
              <a:rPr lang="de-AT" b="0" dirty="0"/>
              <a:t>lange, schmale Blätter</a:t>
            </a:r>
            <a:br>
              <a:rPr lang="de-AT" b="0" dirty="0"/>
            </a:br>
            <a:endParaRPr lang="de-AT" b="0" dirty="0"/>
          </a:p>
          <a:p>
            <a:r>
              <a:rPr lang="de-AT" b="0" dirty="0"/>
              <a:t>pro Pflanze 1 - 2 Blüten</a:t>
            </a:r>
          </a:p>
        </p:txBody>
      </p:sp>
      <p:pic>
        <p:nvPicPr>
          <p:cNvPr id="3074" name="Picture 2" descr="X:\projekte und webs\MiniWebs - eh. Intranet\Frühblüher\Frühblüher_alt\Web\images1\gelbe_narzisse_2004.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4" name="Picture 2" descr="X:\projekte und webs\MiniWebs - eh. Intranet\Frühblüher\Bilder\Grafik_wikipdia_gemeinfrei_Narzisse_Illustration_Narcissus_poeticus0.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5052" y="1651883"/>
            <a:ext cx="2880320" cy="4513421"/>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27035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55576" y="403159"/>
            <a:ext cx="7704856" cy="1143000"/>
          </a:xfrm>
        </p:spPr>
        <p:txBody>
          <a:bodyPr/>
          <a:lstStyle/>
          <a:p>
            <a:r>
              <a:rPr lang="de-DE" dirty="0" smtClean="0"/>
              <a:t>Hast du gewusst?</a:t>
            </a:r>
            <a:endParaRPr lang="de-AT" dirty="0"/>
          </a:p>
        </p:txBody>
      </p:sp>
      <p:sp>
        <p:nvSpPr>
          <p:cNvPr id="3" name="Inhaltsplatzhalter 2"/>
          <p:cNvSpPr>
            <a:spLocks noGrp="1"/>
          </p:cNvSpPr>
          <p:nvPr>
            <p:ph idx="1"/>
          </p:nvPr>
        </p:nvSpPr>
        <p:spPr/>
        <p:txBody>
          <a:bodyPr>
            <a:normAutofit/>
          </a:bodyPr>
          <a:lstStyle/>
          <a:p>
            <a:pPr lvl="0"/>
            <a:r>
              <a:rPr lang="de-AT" b="0" dirty="0"/>
              <a:t>In der griechischen Mythologie war </a:t>
            </a:r>
            <a:r>
              <a:rPr lang="de-AT" b="0" dirty="0" err="1"/>
              <a:t>Narziß</a:t>
            </a:r>
            <a:r>
              <a:rPr lang="de-AT" b="0" dirty="0"/>
              <a:t> ein junger und hübscher Held. Er war so schön, dass alle Waldnymphen ihn anhimmelten. Doch er hatte nur Augen für sich selbst. Die Götter schätzten seine Selbstverliebtheit überhaupt nicht. </a:t>
            </a:r>
            <a:r>
              <a:rPr lang="de-AT" dirty="0"/>
              <a:t/>
            </a:r>
            <a:br>
              <a:rPr lang="de-AT" dirty="0"/>
            </a:br>
            <a:r>
              <a:rPr lang="de-AT" b="0" dirty="0" smtClean="0"/>
              <a:t>Als </a:t>
            </a:r>
            <a:r>
              <a:rPr lang="de-AT" b="0" dirty="0"/>
              <a:t>er eines Tages sein Spiegelbild im Fluss bewunderte, fiel er hinein und ertrank. Sein Leichnam wurde verbrannt und als die Flammen erloschen waren, wuchs eine wunderschöne Blume aus der Asche. Es war die Narzisse. </a:t>
            </a:r>
            <a:endParaRPr lang="de-AT" b="0" dirty="0" smtClean="0"/>
          </a:p>
          <a:p>
            <a:pPr lvl="0"/>
            <a:endParaRPr lang="de-AT" b="0" dirty="0"/>
          </a:p>
          <a:p>
            <a:pPr lvl="0"/>
            <a:r>
              <a:rPr lang="de-AT" b="0" dirty="0"/>
              <a:t>Die wilde Narzisse ist geschützt.</a:t>
            </a:r>
          </a:p>
          <a:p>
            <a:endParaRPr lang="de-DE" b="0" dirty="0"/>
          </a:p>
        </p:txBody>
      </p:sp>
      <p:pic>
        <p:nvPicPr>
          <p:cNvPr id="4098" name="Picture 2" descr="X:\projekte und webs\MiniWebs - eh. Intranet\Frühblüher\Frühblüher_alt\Web\images1\gelbe_narzisse_1404.jpg"/>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343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1" name="Picture 11" descr="X:\projekte und webs\MiniWebs - eh. Intranet\Frühblüher\Frühblüher_alt\Web\images1\gelbe_narzisse_1504.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12365"/>
          <a:stretch/>
        </p:blipFill>
        <p:spPr bwMode="auto">
          <a:xfrm>
            <a:off x="795684" y="1862134"/>
            <a:ext cx="3024336" cy="2388134"/>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6" name="Picture 6" descr="X:\projekte und webs\MiniWebs - eh. Intranet\Frühblüher\Frühblüher_alt\Web\images1\gelbe_narzisse01_100.jp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55669" y="1862132"/>
            <a:ext cx="2296800" cy="30672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5" name="Picture 5" descr="X:\projekte und webs\MiniWebs - eh. Intranet\Frühblüher\Frühblüher_alt\Web\images1\gelbe_narzisse_staengel_querschnitt100.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5709" b="1"/>
          <a:stretch/>
        </p:blipFill>
        <p:spPr bwMode="auto">
          <a:xfrm>
            <a:off x="5555669" y="5053916"/>
            <a:ext cx="784631" cy="1124551"/>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3" name="Picture 3" descr="X:\projekte und webs\MiniWebs - eh. Intranet\Frühblüher\Frühblüher_alt\Web\images1\gelbe_narzisse_stempel600.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212" b="2912"/>
          <a:stretch/>
        </p:blipFill>
        <p:spPr bwMode="auto">
          <a:xfrm>
            <a:off x="4079890" y="1862132"/>
            <a:ext cx="1266913" cy="4316335"/>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
        <p:nvSpPr>
          <p:cNvPr id="2" name="Titel 1"/>
          <p:cNvSpPr>
            <a:spLocks noGrp="1"/>
          </p:cNvSpPr>
          <p:nvPr>
            <p:ph type="title"/>
          </p:nvPr>
        </p:nvSpPr>
        <p:spPr>
          <a:xfrm>
            <a:off x="755576" y="403159"/>
            <a:ext cx="7704856" cy="1143000"/>
          </a:xfrm>
        </p:spPr>
        <p:txBody>
          <a:bodyPr/>
          <a:lstStyle/>
          <a:p>
            <a:r>
              <a:rPr lang="de-DE" dirty="0" smtClean="0"/>
              <a:t>Galerie  </a:t>
            </a:r>
            <a:endParaRPr lang="de-AT" dirty="0"/>
          </a:p>
        </p:txBody>
      </p:sp>
      <p:pic>
        <p:nvPicPr>
          <p:cNvPr id="5122" name="Picture 2" descr="X:\projekte und webs\MiniWebs - eh. Intranet\Frühblüher\Frühblüher_alt\Web\images1\gelbe_narzisse_0704.jpg"/>
          <p:cNvPicPr>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08000" y="212400"/>
            <a:ext cx="1584000" cy="1486800"/>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28" name="Picture 8" descr="X:\projekte und webs\MiniWebs - eh. Intranet\Frühblüher\Frühblüher_alt\Web\images1\gelbe_narzisse_1604.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84316" y="5053916"/>
            <a:ext cx="1368153" cy="1131917"/>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pic>
        <p:nvPicPr>
          <p:cNvPr id="5133" name="Picture 13" descr="X:\projekte und webs\MiniWebs - eh. Intranet\Frühblüher\Frühblüher_alt\Web\images1\gelbe_narzisse_0304.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95684" y="4365104"/>
            <a:ext cx="3024336" cy="1820728"/>
          </a:xfrm>
          <a:prstGeom prst="rect">
            <a:avLst/>
          </a:prstGeom>
          <a:noFill/>
          <a:ln w="19050">
            <a:solidFill>
              <a:srgbClr val="A2C613"/>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64700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76f54b452fdd83ad20d1eecf9b48d9e0dbcb1d"/>
</p:tagLst>
</file>

<file path=ppt/theme/theme1.xml><?xml version="1.0" encoding="utf-8"?>
<a:theme xmlns:a="http://schemas.openxmlformats.org/drawingml/2006/main" name="Benutzerdefiniertes 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85</Words>
  <Application>Microsoft Office PowerPoint</Application>
  <PresentationFormat>Bildschirmpräsentation (4:3)</PresentationFormat>
  <Paragraphs>21</Paragraphs>
  <Slides>5</Slides>
  <Notes>4</Notes>
  <HiddenSlides>0</HiddenSlides>
  <MMClips>0</MMClips>
  <ScaleCrop>false</ScaleCrop>
  <HeadingPairs>
    <vt:vector size="4" baseType="variant">
      <vt:variant>
        <vt:lpstr>Design</vt:lpstr>
      </vt:variant>
      <vt:variant>
        <vt:i4>1</vt:i4>
      </vt:variant>
      <vt:variant>
        <vt:lpstr>Folientitel</vt:lpstr>
      </vt:variant>
      <vt:variant>
        <vt:i4>5</vt:i4>
      </vt:variant>
    </vt:vector>
  </HeadingPairs>
  <TitlesOfParts>
    <vt:vector size="6" baseType="lpstr">
      <vt:lpstr>Benutzerdefiniertes Design</vt:lpstr>
      <vt:lpstr>Gelbe Narzisse</vt:lpstr>
      <vt:lpstr>Steckbrief</vt:lpstr>
      <vt:lpstr>Merkmale</vt:lpstr>
      <vt:lpstr>Hast du gewusst?</vt:lpstr>
      <vt:lpstr>Galerie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mitype="http://purl.org/dc/dcmitype/" xmlns:dcterms="http://purl.org/dc/terms/" xmlns:xsi="http://www.w3.org/2001/XMLSchema-instance">
  <dc:title>Gelbe Narzisse</dc:title>
  <dc:creator>Simon Binder</dc:creator>
  <cp:lastModifiedBy>Monika Andraschko</cp:lastModifiedBy>
  <cp:revision>147</cp:revision>
  <cp:lastPrinted>2013-02-27T16:01:39Z</cp:lastPrinted>
  <dcterms:created xsi:type="dcterms:W3CDTF">2011-03-09T16:27:38Z</dcterms:created>
  <dcterms:modified xsi:type="dcterms:W3CDTF">2013-03-12T11:33:06Z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et File Usage">
    <vt:lpwstr>Group Files</vt:lpwstr>
  </property>
</Properties>
</file>