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vnd.openxmlformats-officedocument.extended-properties+xml"/>
  <Default Extension="png" ContentType="image/png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</Types>
</file>

<file path=_rels/.rels><?xml version="1.0" encoding="UTF-8"?><Relationships xmlns="http://schemas.openxmlformats.org/package/2006/relationships"><Relationship Target="/docProps/custom.xml" Id="RFDB01FD7" Type="http://schemas.openxmlformats.org/officeDocument/2006/relationships/custom-properties" /><Relationship Target="ppt/presentation.xml" Id="rId1" Type="http://schemas.openxmlformats.org/officeDocument/2006/relationships/officeDocument" /><Relationship Target="docProps/core.xml" Id="rId3" Type="http://schemas.openxmlformats.org/package/2006/relationships/metadata/core-properties" /><Relationship Target="docProps/thumbnail.jpeg" Id="rId2" Type="http://schemas.openxmlformats.org/package/2006/relationships/metadata/thumbnail" /><Relationship Target="docProps/app.xml" Id="rId4" Type="http://schemas.openxmlformats.org/officeDocument/2006/relationships/extended-properties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76" r:id="rId2"/>
    <p:sldId id="256" r:id="rId3"/>
    <p:sldId id="273" r:id="rId4"/>
    <p:sldId id="272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3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70" y="-108"/>
      </p:cViewPr>
      <p:guideLst>
        <p:guide orient="horz" pos="4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4A75-D157-474A-9822-9282E15210CD}" type="datetimeFigureOut">
              <a:rPr lang="de-DE" smtClean="0"/>
              <a:t>28.05.2014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C973-05AB-6447-80D8-4A41D76E7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0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6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913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10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65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95536" y="6165304"/>
            <a:ext cx="84249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395536" y="1412776"/>
            <a:ext cx="84249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5470376" cy="792088"/>
          </a:xfrm>
        </p:spPr>
        <p:txBody>
          <a:bodyPr anchor="t" anchorCtr="0">
            <a:noAutofit/>
          </a:bodyPr>
          <a:lstStyle>
            <a:lvl1pPr algn="l">
              <a:defRPr sz="4600"/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2050" name="Picture 2" descr="X:\projekte und webs\MiniWebs - eh. Intranet\Frühblüher\Logo_E_RGB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b="10524"/>
          <a:stretch/>
        </p:blipFill>
        <p:spPr bwMode="auto">
          <a:xfrm>
            <a:off x="0" y="5051193"/>
            <a:ext cx="1295393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899592" y="1664804"/>
            <a:ext cx="7345568" cy="0"/>
          </a:xfrm>
          <a:prstGeom prst="line">
            <a:avLst/>
          </a:prstGeom>
          <a:ln w="6350" cmpd="sng">
            <a:solidFill>
              <a:srgbClr val="A2C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6875504" y="6392361"/>
            <a:ext cx="1512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www.edugroup.at</a:t>
            </a:r>
            <a:endParaRPr lang="de-AT" sz="1400" b="1" dirty="0"/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827584" y="1772816"/>
            <a:ext cx="7417576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287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3159"/>
            <a:ext cx="7704856" cy="1143000"/>
          </a:xfrm>
        </p:spPr>
        <p:txBody>
          <a:bodyPr lIns="0" tIns="0" rIns="0" bIns="0" anchor="b" anchorCtr="0">
            <a:noAutofit/>
          </a:bodyPr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4133055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20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24564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 lIns="0" tIns="0" rIns="0" bIns="0" anchor="b" anchorCtr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744216"/>
            <a:ext cx="3740224" cy="4133056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1800"/>
            </a:lvl1pPr>
            <a:lvl2pPr marL="180975" indent="0">
              <a:spcBef>
                <a:spcPts val="0"/>
              </a:spcBef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0208" y="1744216"/>
            <a:ext cx="3740224" cy="4133056"/>
          </a:xfr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defRPr lang="de-DE" sz="1800" b="1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0" algn="l" defTabSz="914400" rtl="0" eaLnBrk="1" latinLnBrk="0" hangingPunct="1">
              <a:spcBef>
                <a:spcPts val="0"/>
              </a:spcBef>
              <a:defRPr lang="de-DE" sz="1800" b="0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49224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755576" y="1484784"/>
            <a:ext cx="7812868" cy="0"/>
          </a:xfrm>
          <a:prstGeom prst="line">
            <a:avLst/>
          </a:prstGeom>
          <a:ln>
            <a:solidFill>
              <a:srgbClr val="A2C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467544" y="6243976"/>
            <a:ext cx="8209664" cy="497392"/>
            <a:chOff x="467544" y="6243976"/>
            <a:chExt cx="8209664" cy="497392"/>
          </a:xfrm>
        </p:grpSpPr>
        <p:pic>
          <p:nvPicPr>
            <p:cNvPr id="6" name="Grafik 5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289629"/>
              <a:ext cx="376449" cy="451739"/>
            </a:xfrm>
            <a:prstGeom prst="rect">
              <a:avLst/>
            </a:prstGeom>
          </p:spPr>
        </p:pic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27584" y="6431662"/>
              <a:ext cx="391004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© Education Group GmbH | www.edugroup.at/praxis/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Miniweb</a:t>
              </a: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Frühblüher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524328" y="6243976"/>
              <a:ext cx="11528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www.edugroup.at</a:t>
              </a:r>
              <a:endParaRPr lang="de-AT" sz="1000" b="1" dirty="0"/>
            </a:p>
          </p:txBody>
        </p:sp>
        <p:cxnSp>
          <p:nvCxnSpPr>
            <p:cNvPr id="11" name="Gerade Verbindung 10"/>
            <p:cNvCxnSpPr/>
            <p:nvPr userDrawn="1"/>
          </p:nvCxnSpPr>
          <p:spPr>
            <a:xfrm flipH="1">
              <a:off x="921205" y="6446076"/>
              <a:ext cx="7719247" cy="0"/>
            </a:xfrm>
            <a:prstGeom prst="line">
              <a:avLst/>
            </a:prstGeom>
            <a:ln>
              <a:solidFill>
                <a:srgbClr val="A2C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10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rgbClr val="50505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363" indent="-184150" algn="l" defTabSz="914400" rtl="0" eaLnBrk="1" latinLnBrk="0" hangingPunct="1">
        <a:spcBef>
          <a:spcPct val="20000"/>
        </a:spcBef>
        <a:buClr>
          <a:srgbClr val="D2E401"/>
        </a:buClr>
        <a:buFont typeface="Wingdings" pitchFamily="2" charset="2"/>
        <a:buChar char="§"/>
        <a:defRPr sz="1800" b="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1pPr>
      <a:lvl2pPr marL="742950" indent="-382588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3426656" y="4011184"/>
            <a:ext cx="4798800" cy="2340000"/>
            <a:chOff x="3708000" y="3729600"/>
            <a:chExt cx="4798800" cy="2340000"/>
          </a:xfrm>
        </p:grpSpPr>
        <p:pic>
          <p:nvPicPr>
            <p:cNvPr id="9" name="Picture 20" descr="X:\projekte und webs\MiniWebs - eh. Intranet\Frühblüher\Frühblüher_alt\Web\images1\schluesselblume14042003_04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0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X:\projekte und webs\MiniWebs - eh. Intranet\Frühblüher\Frühblüher_alt\Web\images1\schluesselblume2.jpg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" r="37116"/>
            <a:stretch/>
          </p:blipFill>
          <p:spPr bwMode="auto">
            <a:xfrm>
              <a:off x="5317201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X:\projekte und webs\MiniWebs - eh. Intranet\Frühblüher\Frühblüher_alt\Web\images1\schluesselblume_neu003.jpg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3" r="24151"/>
            <a:stretch/>
          </p:blipFill>
          <p:spPr bwMode="auto">
            <a:xfrm>
              <a:off x="69480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>
                <a:solidFill>
                  <a:srgbClr val="595959"/>
                </a:solidFill>
              </a:rPr>
              <a:t>Schlüsselblume</a:t>
            </a:r>
            <a:br>
              <a:rPr lang="de-DE" sz="4400" dirty="0">
                <a:solidFill>
                  <a:srgbClr val="595959"/>
                </a:solidFill>
              </a:rPr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Die </a:t>
            </a:r>
            <a:r>
              <a:rPr lang="de-AT" dirty="0"/>
              <a:t>Schlüsselblume ist eine ausdauernde und krautige Pflanze. </a:t>
            </a:r>
          </a:p>
        </p:txBody>
      </p:sp>
    </p:spTree>
    <p:extLst>
      <p:ext uri="{BB962C8B-B14F-4D97-AF65-F5344CB8AC3E}">
        <p14:creationId xmlns:p14="http://schemas.microsoft.com/office/powerpoint/2010/main" val="192731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Steckbrief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576" y="1699200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Pflanzenfamilie: 	</a:t>
            </a:r>
            <a:r>
              <a:rPr lang="de-AT" b="0" dirty="0"/>
              <a:t>Primelgewächs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Standort: 		</a:t>
            </a:r>
            <a:r>
              <a:rPr lang="de-AT" b="0" dirty="0" smtClean="0"/>
              <a:t>Wiesen </a:t>
            </a:r>
            <a:r>
              <a:rPr lang="de-AT" b="0" dirty="0"/>
              <a:t>und </a:t>
            </a:r>
            <a:r>
              <a:rPr lang="de-AT" b="0" dirty="0" smtClean="0"/>
              <a:t>Waldränder</a:t>
            </a:r>
            <a:endParaRPr lang="de-AT" b="0" dirty="0"/>
          </a:p>
          <a:p>
            <a:endParaRPr lang="de-AT" dirty="0"/>
          </a:p>
          <a:p>
            <a:r>
              <a:rPr lang="de-AT" b="1" dirty="0" smtClean="0"/>
              <a:t>Blütezeit: 		</a:t>
            </a:r>
            <a:r>
              <a:rPr lang="de-AT" dirty="0"/>
              <a:t>April bis Juni 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Fortpflanzung: 	</a:t>
            </a:r>
            <a:r>
              <a:rPr lang="de-AT" b="0" dirty="0"/>
              <a:t>Insektenbestäubung</a:t>
            </a:r>
          </a:p>
        </p:txBody>
      </p:sp>
      <p:pic>
        <p:nvPicPr>
          <p:cNvPr id="6" name="Picture 19" descr="X:\projekte und webs\MiniWebs - eh. Intranet\Frühblüher\Frühblüher_alt\Web\images1\schluesselblume14042003_03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4" r="18511" b="19414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57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5896" y="1772816"/>
            <a:ext cx="4968552" cy="4133055"/>
          </a:xfrm>
        </p:spPr>
        <p:txBody>
          <a:bodyPr>
            <a:noAutofit/>
          </a:bodyPr>
          <a:lstStyle/>
          <a:p>
            <a:r>
              <a:rPr lang="de-AT" dirty="0"/>
              <a:t>10 - 30 cm </a:t>
            </a:r>
            <a:r>
              <a:rPr lang="de-AT" dirty="0" smtClean="0"/>
              <a:t>hoch</a:t>
            </a:r>
          </a:p>
          <a:p>
            <a:endParaRPr lang="de-AT" dirty="0"/>
          </a:p>
          <a:p>
            <a:r>
              <a:rPr lang="de-AT" dirty="0"/>
              <a:t>grundständigen </a:t>
            </a:r>
            <a:r>
              <a:rPr lang="de-AT" dirty="0" smtClean="0"/>
              <a:t>Blattrosette</a:t>
            </a:r>
          </a:p>
          <a:p>
            <a:endParaRPr lang="de-AT" dirty="0"/>
          </a:p>
          <a:p>
            <a:r>
              <a:rPr lang="de-AT" dirty="0"/>
              <a:t>eiförmige, gewellte </a:t>
            </a:r>
            <a:r>
              <a:rPr lang="de-AT" dirty="0" smtClean="0"/>
              <a:t>Blätter</a:t>
            </a:r>
          </a:p>
          <a:p>
            <a:endParaRPr lang="de-AT" dirty="0"/>
          </a:p>
          <a:p>
            <a:r>
              <a:rPr lang="de-AT" dirty="0"/>
              <a:t>trichterförmige </a:t>
            </a:r>
            <a:r>
              <a:rPr lang="de-AT" dirty="0" smtClean="0"/>
              <a:t>Blüten</a:t>
            </a:r>
          </a:p>
          <a:p>
            <a:endParaRPr lang="de-AT" dirty="0"/>
          </a:p>
          <a:p>
            <a:r>
              <a:rPr lang="de-AT" dirty="0"/>
              <a:t>Wurzelstock</a:t>
            </a:r>
          </a:p>
        </p:txBody>
      </p:sp>
      <p:pic>
        <p:nvPicPr>
          <p:cNvPr id="7" name="Picture 21" descr="X:\projekte und webs\MiniWebs - eh. Intranet\Frühblüher\Frühblüher_alt\Web\images1\schluesselblume14042003_05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9" r="9178" b="24016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X:\projekte und webs\MiniWebs - eh. Intranet\Frühblüher\Bilder\Grafik_wikipdia_gemeinfrei_schluesselblume_Illustration_Primula_veris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" y="1652400"/>
            <a:ext cx="2825845" cy="45144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Hast du gewusst?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AT" dirty="0"/>
              <a:t>In Märchen und Sagen ist die Schlüsselblume häufig der Schlüssel zum Himmel</a:t>
            </a:r>
            <a:r>
              <a:rPr lang="de-AT" dirty="0" smtClean="0"/>
              <a:t>.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In England isst man die jungen Blätter der Schlüsselblume wie ein Gemüse</a:t>
            </a:r>
            <a:r>
              <a:rPr lang="de-AT" dirty="0" smtClean="0"/>
              <a:t>.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Die Schlüsselblume enthält heilende Wirkstoffe und wird gerne zu Tee verarbeitet</a:t>
            </a:r>
            <a:r>
              <a:rPr lang="de-AT" dirty="0" smtClean="0"/>
              <a:t>.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Die Wiesenschlüsselblume (</a:t>
            </a:r>
            <a:r>
              <a:rPr lang="de-AT" dirty="0" err="1"/>
              <a:t>Primula</a:t>
            </a:r>
            <a:r>
              <a:rPr lang="de-AT" dirty="0"/>
              <a:t> </a:t>
            </a:r>
            <a:r>
              <a:rPr lang="de-AT" dirty="0" err="1"/>
              <a:t>veris</a:t>
            </a:r>
            <a:r>
              <a:rPr lang="de-AT" dirty="0"/>
              <a:t>) unterscheidet sich von der Waldschlüsselblume (</a:t>
            </a:r>
            <a:r>
              <a:rPr lang="de-AT" dirty="0" err="1"/>
              <a:t>Primula</a:t>
            </a:r>
            <a:r>
              <a:rPr lang="de-AT" dirty="0"/>
              <a:t> </a:t>
            </a:r>
            <a:r>
              <a:rPr lang="de-AT" dirty="0" err="1"/>
              <a:t>elatior</a:t>
            </a:r>
            <a:r>
              <a:rPr lang="de-AT" dirty="0"/>
              <a:t>) durch ihren </a:t>
            </a:r>
            <a:r>
              <a:rPr lang="de-AT" dirty="0" smtClean="0"/>
              <a:t>wohlriechenden Duft </a:t>
            </a:r>
            <a:r>
              <a:rPr lang="de-AT" dirty="0"/>
              <a:t>und den 5 orangen Flecken auf den Blütenblättern.</a:t>
            </a:r>
          </a:p>
          <a:p>
            <a:endParaRPr lang="de-DE" b="0" dirty="0"/>
          </a:p>
        </p:txBody>
      </p:sp>
      <p:pic>
        <p:nvPicPr>
          <p:cNvPr id="5" name="Picture 13" descr="X:\projekte und webs\MiniWebs - eh. Intranet\Frühblüher\Frühblüher_alt\Web\images1\schluesselblume_neu002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8607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 descr="X:\projekte und webs\MiniWebs - eh. Intranet\Frühblüher\Frühblüher_alt\Web\images1\schluesselblume_neu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2" b="28483"/>
          <a:stretch/>
        </p:blipFill>
        <p:spPr bwMode="auto">
          <a:xfrm>
            <a:off x="5541267" y="4818852"/>
            <a:ext cx="2306263" cy="135961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X:\projekte und webs\MiniWebs - eh. Intranet\Frühblüher\Frühblüher_alt\Web\images1\schluesselblume_070404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 bwMode="auto">
          <a:xfrm>
            <a:off x="785720" y="1862134"/>
            <a:ext cx="3065315" cy="214293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X:\projekte und webs\MiniWebs - eh. Intranet\Frühblüher\Frühblüher_alt\Web\images1\schluesselblume14042003_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r="16113" b="7515"/>
          <a:stretch/>
        </p:blipFill>
        <p:spPr bwMode="auto">
          <a:xfrm>
            <a:off x="3301564" y="4149079"/>
            <a:ext cx="2030839" cy="202938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X:\projekte und webs\MiniWebs - eh. Intranet\Frühblüher\Frühblüher_alt\Web\images1\schluesselblume_220404_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/>
          <a:stretch/>
        </p:blipFill>
        <p:spPr bwMode="auto">
          <a:xfrm>
            <a:off x="4058586" y="1862132"/>
            <a:ext cx="1273817" cy="2142932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X:\projekte und webs\MiniWebs - eh. Intranet\Frühblüher\Frühblüher_alt\Web\images1\schluesselblume_070404_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6"/>
          <a:stretch/>
        </p:blipFill>
        <p:spPr bwMode="auto">
          <a:xfrm>
            <a:off x="785721" y="4149079"/>
            <a:ext cx="2313636" cy="202938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X:\projekte und webs\MiniWebs - eh. Intranet\Frühblüher\Frühblüher_alt\Web\images1\schluesselblume_220404_0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7" b="5590"/>
          <a:stretch/>
        </p:blipFill>
        <p:spPr bwMode="auto">
          <a:xfrm>
            <a:off x="5541268" y="1862133"/>
            <a:ext cx="2296800" cy="281146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Galerie  </a:t>
            </a:r>
            <a:endParaRPr lang="de-AT" dirty="0"/>
          </a:p>
        </p:txBody>
      </p:sp>
      <p:pic>
        <p:nvPicPr>
          <p:cNvPr id="12" name="Picture 17" descr="X:\projekte und webs\MiniWebs - eh. Intranet\Frühblüher\Frühblüher_alt\Web\images1\schluesselblume14042003_01.jp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9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79ac09badb2f16fe382c2bcec02bc9f78aab8b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</Words>
  <Application>Microsoft Office PowerPoint</Application>
  <PresentationFormat>Bildschirmpräsentation (4:3)</PresentationFormat>
  <Paragraphs>31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1_Benutzerdefiniertes Design</vt:lpstr>
      <vt:lpstr>Schlüsselblume </vt:lpstr>
      <vt:lpstr>Steckbrief</vt:lpstr>
      <vt:lpstr>Merkmale</vt:lpstr>
      <vt:lpstr>Hast du gewusst?</vt:lpstr>
      <vt:lpstr>Galerie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Schlüsselblume</dc:title>
  <dc:creator>Simon Binder</dc:creator>
  <cp:lastModifiedBy>Martina Pintaric</cp:lastModifiedBy>
  <cp:revision>135</cp:revision>
  <dcterms:created xsi:type="dcterms:W3CDTF">2011-03-09T16:27:38Z</dcterms:created>
  <dcterms:modified xsi:type="dcterms:W3CDTF">2014-05-28T09:49:43Z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t File Usage">
    <vt:lpwstr>Group Files</vt:lpwstr>
  </property>
</Properties>
</file>